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1"/>
  </p:notesMasterIdLst>
  <p:handoutMasterIdLst>
    <p:handoutMasterId r:id="rId22"/>
  </p:handoutMasterIdLst>
  <p:sldIdLst>
    <p:sldId id="1866" r:id="rId5"/>
    <p:sldId id="1889" r:id="rId6"/>
    <p:sldId id="1890" r:id="rId7"/>
    <p:sldId id="1867" r:id="rId8"/>
    <p:sldId id="1891" r:id="rId9"/>
    <p:sldId id="1892" r:id="rId10"/>
    <p:sldId id="1893" r:id="rId11"/>
    <p:sldId id="1894" r:id="rId12"/>
    <p:sldId id="1895" r:id="rId13"/>
    <p:sldId id="1896" r:id="rId14"/>
    <p:sldId id="1897" r:id="rId15"/>
    <p:sldId id="1898" r:id="rId16"/>
    <p:sldId id="1899" r:id="rId17"/>
    <p:sldId id="1900" r:id="rId18"/>
    <p:sldId id="1901" r:id="rId19"/>
    <p:sldId id="1902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9"/>
            <p14:sldId id="1890"/>
            <p14:sldId id="1867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  <p14:sldId id="19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41" autoAdjust="0"/>
  </p:normalViewPr>
  <p:slideViewPr>
    <p:cSldViewPr snapToGrid="0">
      <p:cViewPr varScale="1">
        <p:scale>
          <a:sx n="45" d="100"/>
          <a:sy n="45" d="100"/>
        </p:scale>
        <p:origin x="76" y="1364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3/14/2021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7xn8EOcUtU?feature=oembed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/>
              <a:t>Komagata Maru Apologies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20A1F87-F9B0-4DF7-B89F-80F599C4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52" y="5929312"/>
            <a:ext cx="185129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440309-6184-4FE6-81B5-274BC3F93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699" y="1905000"/>
            <a:ext cx="7219043" cy="423703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0" dirty="0"/>
              <a:t>August 6, 2006: PM Harper attends </a:t>
            </a:r>
            <a:r>
              <a:rPr lang="en-US" b="0" dirty="0" err="1"/>
              <a:t>Ghadri</a:t>
            </a:r>
            <a:r>
              <a:rPr lang="en-US" b="0" dirty="0"/>
              <a:t> Babayan da Mela at Bear Creek Park and says that we will make it right.  </a:t>
            </a:r>
          </a:p>
          <a:p>
            <a:pPr fontAlgn="base"/>
            <a:r>
              <a:rPr lang="en-US" b="0" dirty="0"/>
              <a:t>May 23, 2008: BC Government apologizes for its participation in the incident.  </a:t>
            </a:r>
          </a:p>
          <a:p>
            <a:pPr fontAlgn="base"/>
            <a:r>
              <a:rPr lang="en-US" b="0" dirty="0"/>
              <a:t>August 3, 2008: PM Harper attends </a:t>
            </a:r>
            <a:r>
              <a:rPr lang="en-US" b="0" dirty="0" err="1"/>
              <a:t>Ghadri</a:t>
            </a:r>
            <a:r>
              <a:rPr lang="en-US" b="0" dirty="0"/>
              <a:t> Babayan da Mela again and apologizes.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/>
              <a:t>Leads to outcry/dissatisfaction from the community.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/>
              <a:t>Believe that it should have been done in parliament like other apologies.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/>
              <a:t>Jason Kenny: “An apology has been given and it won’t be repeated” </a:t>
            </a:r>
          </a:p>
          <a:p>
            <a:pPr fontAlgn="base"/>
            <a:r>
              <a:rPr lang="en-US" b="0" dirty="0"/>
              <a:t>May 18, 2016: PM Trudeau gives “full apology” in the House of Commons.  </a:t>
            </a:r>
          </a:p>
          <a:p>
            <a:pPr fontAlgn="base"/>
            <a:r>
              <a:rPr lang="en-US" b="0" dirty="0"/>
              <a:t>May 2020 - City of Vancouver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B8658-10E7-4DF3-9664-2832CA2F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were these apologies?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54A48E-7A85-45D6-BD65-EBCFDD4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FE99-3B54-478A-B46E-17210DB6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Jigsaw Activity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E4B20-BE3A-4157-9F08-1F19FD79B995}"/>
              </a:ext>
            </a:extLst>
          </p:cNvPr>
          <p:cNvSpPr txBox="1"/>
          <p:nvPr/>
        </p:nvSpPr>
        <p:spPr>
          <a:xfrm>
            <a:off x="3416300" y="4038600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In small groups, research and summarize one of the three apologies. Once completed, you will share your findings with the rest of the class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B5D17E2-7B51-4EBB-B4F2-6F7F901A3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338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3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201F-D2A5-4FCD-9073-49DAB2C4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a group of three, share with your findings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D1DB081-8783-49B2-830C-AE5A5465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1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CDEC-9EDA-4E20-959B-70F7626B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 wrap="square" anchor="b">
            <a:normAutofit/>
          </a:bodyPr>
          <a:lstStyle/>
          <a:p>
            <a:r>
              <a:rPr lang="en-CA" sz="3700"/>
              <a:t>Were these apologies ‘good’ apologies?</a:t>
            </a:r>
            <a:endParaRPr lang="en-US" sz="3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B68E0-65F6-4E39-913B-C256D4CF6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1534757"/>
          </a:xfr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CA" sz="2800" dirty="0"/>
              <a:t>Use specific examples from the apologies that we looked at </a:t>
            </a:r>
          </a:p>
          <a:p>
            <a:pPr>
              <a:spcAft>
                <a:spcPts val="600"/>
              </a:spcAft>
            </a:pPr>
            <a:endParaRPr lang="en-CA" sz="2800" dirty="0"/>
          </a:p>
          <a:p>
            <a:pPr>
              <a:spcAft>
                <a:spcPts val="600"/>
              </a:spcAft>
            </a:pPr>
            <a:r>
              <a:rPr lang="en-CA" sz="2800" dirty="0"/>
              <a:t>What could make these apologies even better?</a:t>
            </a:r>
            <a:endParaRPr lang="en-US" sz="2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FA6435C-F5DD-476B-AAD1-992E91D7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17272-6A27-45D7-8B31-F0805414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813447"/>
            <a:ext cx="9141397" cy="1231106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What are some traits of good apologies?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5BDFC42-8384-4EB8-A665-28DE4B93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B1FB82-A324-42F6-BB63-505A32E25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731000" cy="3276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arenR"/>
            </a:pPr>
            <a:r>
              <a:rPr lang="en-CA" dirty="0"/>
              <a:t>Recognize </a:t>
            </a:r>
          </a:p>
          <a:p>
            <a:pPr marL="626364" lvl="1" indent="-342900"/>
            <a:r>
              <a:rPr lang="en-CA" dirty="0"/>
              <a:t>Say you are sorry </a:t>
            </a:r>
          </a:p>
          <a:p>
            <a:r>
              <a:rPr lang="en-CA" dirty="0"/>
              <a:t>2) Cease </a:t>
            </a:r>
          </a:p>
          <a:p>
            <a:pPr marL="569214" lvl="1" indent="-285750"/>
            <a:r>
              <a:rPr lang="en-CA" dirty="0"/>
              <a:t>Stop what you are doing related to the apology </a:t>
            </a:r>
          </a:p>
          <a:p>
            <a:r>
              <a:rPr lang="en-CA" dirty="0"/>
              <a:t>3) Action </a:t>
            </a:r>
          </a:p>
          <a:p>
            <a:pPr marL="569214" lvl="1" indent="-285750"/>
            <a:r>
              <a:rPr lang="en-CA" b="0" dirty="0"/>
              <a:t>What actions will you take to ensure that you will follow through with the apology </a:t>
            </a:r>
          </a:p>
          <a:p>
            <a:pPr lvl="1" indent="0">
              <a:buNone/>
            </a:pPr>
            <a:endParaRPr lang="en-CA" dirty="0"/>
          </a:p>
          <a:p>
            <a:pPr lvl="1" indent="0" algn="ctr">
              <a:buNone/>
            </a:pPr>
            <a:r>
              <a:rPr lang="en-CA" sz="2000" b="1" dirty="0">
                <a:solidFill>
                  <a:schemeClr val="accent4">
                    <a:lumMod val="50000"/>
                  </a:schemeClr>
                </a:solidFill>
              </a:rPr>
              <a:t>IN THIS RESPECT, WERE ANY OF THE APOLOGIES FOR THE KOMAGATA MARU EPISODE TRUE APOLOGIES?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83A6F-2D4E-4DCC-B326-CBA8F72C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Indigenous Perspective of a True Apology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0F95387-2201-4E71-85CA-045F3091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936E-B8DB-47C3-982D-F7D5E96B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2304288"/>
            <a:ext cx="6464300" cy="2258568"/>
          </a:xfrm>
        </p:spPr>
        <p:txBody>
          <a:bodyPr>
            <a:normAutofit fontScale="90000"/>
          </a:bodyPr>
          <a:lstStyle/>
          <a:p>
            <a:r>
              <a:rPr lang="en-CA" dirty="0"/>
              <a:t>How could you implement these aspects of ‘good’ apologies in your own life?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65959E7-26C6-4C1B-8E77-950AC8A2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B7F0-7CDC-482A-8964-B10A322B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057" y="2299716"/>
            <a:ext cx="6703885" cy="2258568"/>
          </a:xfrm>
        </p:spPr>
        <p:txBody>
          <a:bodyPr>
            <a:normAutofit fontScale="90000"/>
          </a:bodyPr>
          <a:lstStyle/>
          <a:p>
            <a:r>
              <a:rPr lang="en-CA" dirty="0"/>
              <a:t>Think about an event that occurred in your life that you thought was unfair or where you were hurt or treated badly. How did you feel? 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973B17C-CFF2-42B9-BC67-89BB03AE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763" y="5946506"/>
            <a:ext cx="938237" cy="911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71E6C-A9EA-45B3-AD7B-3EBEA249339B}"/>
              </a:ext>
            </a:extLst>
          </p:cNvPr>
          <p:cNvSpPr txBox="1"/>
          <p:nvPr/>
        </p:nvSpPr>
        <p:spPr>
          <a:xfrm>
            <a:off x="3128211" y="5321395"/>
            <a:ext cx="552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What would have helped in this scenario? </a:t>
            </a:r>
          </a:p>
          <a:p>
            <a:pPr algn="ctr"/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Would an apology have been enough?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0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C9DC5-7689-4DE1-A94B-9CE4D8B88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/>
              <a:t>An historical injustice or a past moral wrong that directly impacted the community in the past and has a lasting impact on the wellbeing of currently living people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583F7B-453E-49A5-9CC3-83BD1559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367589" cy="1189037"/>
          </a:xfrm>
        </p:spPr>
        <p:txBody>
          <a:bodyPr/>
          <a:lstStyle/>
          <a:p>
            <a:r>
              <a:rPr lang="en-CA" dirty="0"/>
              <a:t>What is an historical wrong?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B6D8095-9EE2-41C7-9038-746EC0A1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908801" cy="11890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are some historical wrongs that you can think of?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altLang="en-US" dirty="0">
                <a:solidFill>
                  <a:schemeClr val="accent2"/>
                </a:solidFill>
              </a:rPr>
              <a:t>Indian Act</a:t>
            </a:r>
          </a:p>
          <a:p>
            <a:r>
              <a:rPr lang="en-CA" altLang="en-US" dirty="0">
                <a:solidFill>
                  <a:schemeClr val="accent2"/>
                </a:solidFill>
              </a:rPr>
              <a:t>Chinese Head Tax</a:t>
            </a:r>
          </a:p>
          <a:p>
            <a:r>
              <a:rPr lang="en-CA" altLang="en-US" dirty="0">
                <a:solidFill>
                  <a:schemeClr val="accent2"/>
                </a:solidFill>
              </a:rPr>
              <a:t>Japanese and Ukrainian Internment </a:t>
            </a:r>
          </a:p>
          <a:p>
            <a:r>
              <a:rPr lang="en-CA" altLang="en-US" dirty="0">
                <a:solidFill>
                  <a:schemeClr val="accent2"/>
                </a:solidFill>
              </a:rPr>
              <a:t>Holocaust </a:t>
            </a:r>
          </a:p>
          <a:p>
            <a:r>
              <a:rPr lang="en-CA" altLang="en-US" dirty="0">
                <a:solidFill>
                  <a:schemeClr val="accent2"/>
                </a:solidFill>
              </a:rPr>
              <a:t>Slavery </a:t>
            </a:r>
          </a:p>
          <a:p>
            <a:r>
              <a:rPr lang="en-CA" altLang="en-US" dirty="0">
                <a:solidFill>
                  <a:schemeClr val="accent2"/>
                </a:solidFill>
              </a:rPr>
              <a:t>Dukhobors </a:t>
            </a:r>
          </a:p>
          <a:p>
            <a:r>
              <a:rPr lang="en-CA" altLang="en-US" dirty="0">
                <a:solidFill>
                  <a:schemeClr val="accent2"/>
                </a:solidFill>
              </a:rPr>
              <a:t>Komagata Maru Episode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96C6380-C31D-4072-AB46-38AEAA55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6BC6B-40C1-44A7-A1C9-1FC1AE7B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can be done about these historical wrongs today?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3DA42-C52B-4974-B833-09ED8B80A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en-CA" sz="2400" dirty="0"/>
              <a:t>Acknowledgement </a:t>
            </a:r>
          </a:p>
          <a:p>
            <a:pPr algn="l"/>
            <a:r>
              <a:rPr lang="en-CA" sz="2400" dirty="0"/>
              <a:t>Apologies </a:t>
            </a:r>
          </a:p>
          <a:p>
            <a:pPr algn="l"/>
            <a:r>
              <a:rPr lang="en-CA" sz="2400" dirty="0"/>
              <a:t>Awareness/Education </a:t>
            </a:r>
          </a:p>
          <a:p>
            <a:pPr algn="l"/>
            <a:r>
              <a:rPr lang="en-CA" sz="2400" dirty="0"/>
              <a:t>Reparations </a:t>
            </a:r>
          </a:p>
          <a:p>
            <a:pPr algn="l"/>
            <a:r>
              <a:rPr lang="en-CA" sz="2400" dirty="0"/>
              <a:t>Legislation/Policy Change </a:t>
            </a:r>
            <a:endParaRPr lang="en-US" sz="24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CCDBEF-3B10-43A8-86A3-1BC67189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66D5-8F89-44C1-93CE-57926319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379914"/>
            <a:ext cx="9141397" cy="1231106"/>
          </a:xfrm>
        </p:spPr>
        <p:txBody>
          <a:bodyPr/>
          <a:lstStyle/>
          <a:p>
            <a:r>
              <a:rPr lang="en-CA" dirty="0"/>
              <a:t>What are some examples of attempts to right these wrongs?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C67FD-3AE5-4A6E-9B95-7628DE1EDD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1000" y="3298805"/>
            <a:ext cx="9369997" cy="1534757"/>
          </a:xfrm>
        </p:spPr>
        <p:txBody>
          <a:bodyPr/>
          <a:lstStyle/>
          <a:p>
            <a:pPr algn="l"/>
            <a:r>
              <a:rPr lang="en-CA" sz="2400" dirty="0"/>
              <a:t>8 Federal Apologies since 1988</a:t>
            </a:r>
          </a:p>
          <a:p>
            <a:pPr algn="l"/>
            <a:r>
              <a:rPr lang="en-CA" sz="2400" dirty="0"/>
              <a:t>Truth &amp; Reconciliation Commission </a:t>
            </a:r>
          </a:p>
          <a:p>
            <a:pPr algn="l"/>
            <a:r>
              <a:rPr lang="en-CA" sz="2400" dirty="0"/>
              <a:t>$12.5 million to educate Canadians about anti-Chinese discrimination </a:t>
            </a:r>
          </a:p>
          <a:p>
            <a:pPr algn="l"/>
            <a:r>
              <a:rPr lang="en-CA" sz="2400" dirty="0"/>
              <a:t>$20,000 compensation for Head Tax Survivors/their Spouses</a:t>
            </a:r>
            <a:endParaRPr lang="en-US" sz="24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4DF6EC5-E39D-4A78-A4B1-FBCE8E58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4C200-C12A-4184-8FA4-60FE1C5F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Komagata Maru Episode</a:t>
            </a:r>
            <a:endParaRPr lang="en-US" dirty="0"/>
          </a:p>
        </p:txBody>
      </p:sp>
      <p:pic>
        <p:nvPicPr>
          <p:cNvPr id="5" name="Online Media 4" title="Komagata Maru">
            <a:hlinkClick r:id="" action="ppaction://media"/>
            <a:extLst>
              <a:ext uri="{FF2B5EF4-FFF2-40B4-BE49-F238E27FC236}">
                <a16:creationId xmlns:a16="http://schemas.microsoft.com/office/drawing/2014/main" id="{F03BA885-40D7-41E0-A932-CFA4261D0A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2800" y="2284412"/>
            <a:ext cx="5720619" cy="323215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E803642-3B90-479E-8A6D-8F04558CC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5563-FDDC-4B5C-866A-C1841B43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99" y="1431507"/>
            <a:ext cx="9141397" cy="2462213"/>
          </a:xfrm>
        </p:spPr>
        <p:txBody>
          <a:bodyPr/>
          <a:lstStyle/>
          <a:p>
            <a:r>
              <a:rPr lang="en-CA" dirty="0"/>
              <a:t>If you were a part of the Canadian government, what would you do to make it up to these passengers/their descendants?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3B2E-B8CE-48B0-A24A-678524A913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3" y="4333041"/>
            <a:ext cx="7799387" cy="1534757"/>
          </a:xfrm>
        </p:spPr>
        <p:txBody>
          <a:bodyPr/>
          <a:lstStyle/>
          <a:p>
            <a:r>
              <a:rPr lang="en-CA" sz="2400" dirty="0"/>
              <a:t>If you had a personal connection to the matter, like ancestry, would your intentions change or be impacted more, or less, greatly? </a:t>
            </a:r>
            <a:endParaRPr lang="en-US" sz="24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90469D3-BC99-4A14-B7FC-9A782579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57C18-AE02-42C4-B4DC-371725CD1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Multiple plaques </a:t>
            </a:r>
          </a:p>
          <a:p>
            <a:r>
              <a:rPr lang="en-CA" dirty="0"/>
              <a:t>Special Stamps</a:t>
            </a:r>
          </a:p>
          <a:p>
            <a:r>
              <a:rPr lang="en-CA" dirty="0"/>
              <a:t>Komagata Maru Museum </a:t>
            </a:r>
          </a:p>
          <a:p>
            <a:r>
              <a:rPr lang="en-CA" dirty="0"/>
              <a:t>Funding educational resources </a:t>
            </a:r>
          </a:p>
          <a:p>
            <a:r>
              <a:rPr lang="en-CA" dirty="0"/>
              <a:t>Government </a:t>
            </a:r>
            <a:r>
              <a:rPr lang="en-CA" dirty="0" err="1"/>
              <a:t>ApologieS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6E052-5CD5-422F-B76A-D5FD762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Canada do?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B69A897-9A0C-4229-A19D-93BD91E67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63" y="5946506"/>
            <a:ext cx="938237" cy="9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6C186"/>
      </a:accent1>
      <a:accent2>
        <a:srgbClr val="F19936"/>
      </a:accent2>
      <a:accent3>
        <a:srgbClr val="E0F0EE"/>
      </a:accent3>
      <a:accent4>
        <a:srgbClr val="B3DAD6"/>
      </a:accent4>
      <a:accent5>
        <a:srgbClr val="A7D085"/>
      </a:accent5>
      <a:accent6>
        <a:srgbClr val="E3F0D8"/>
      </a:accent6>
      <a:hlink>
        <a:srgbClr val="F9F8DF"/>
      </a:hlink>
      <a:folHlink>
        <a:srgbClr val="EDEA9F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507</Words>
  <Application>Microsoft Office PowerPoint</Application>
  <PresentationFormat>Widescreen</PresentationFormat>
  <Paragraphs>62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Segoe UI</vt:lpstr>
      <vt:lpstr>1_Office Theme</vt:lpstr>
      <vt:lpstr>Komagata Maru Apologies</vt:lpstr>
      <vt:lpstr>Think about an event that occurred in your life that you thought was unfair or where you were hurt or treated badly. How did you feel? </vt:lpstr>
      <vt:lpstr>What is an historical wrong?</vt:lpstr>
      <vt:lpstr>What are some historical wrongs that you can think of?</vt:lpstr>
      <vt:lpstr>What can be done about these historical wrongs today?</vt:lpstr>
      <vt:lpstr>What are some examples of attempts to right these wrongs? </vt:lpstr>
      <vt:lpstr>Komagata Maru Episode</vt:lpstr>
      <vt:lpstr>If you were a part of the Canadian government, what would you do to make it up to these passengers/their descendants?</vt:lpstr>
      <vt:lpstr>What did Canada do?</vt:lpstr>
      <vt:lpstr>What were these apologies?</vt:lpstr>
      <vt:lpstr>Jigsaw Activity </vt:lpstr>
      <vt:lpstr>In a group of three, share with your findings</vt:lpstr>
      <vt:lpstr>Were these apologies ‘good’ apologies?</vt:lpstr>
      <vt:lpstr>What are some traits of good apologies? </vt:lpstr>
      <vt:lpstr>Indigenous Perspective of a True Apology</vt:lpstr>
      <vt:lpstr>How could you implement these aspects of ‘good’ apologies in your own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Komagata Maru Apologies</dc:title>
  <dc:creator>Jasleen Sidhu</dc:creator>
  <cp:lastModifiedBy>Jasleen Sidhu</cp:lastModifiedBy>
  <cp:revision>6</cp:revision>
  <dcterms:created xsi:type="dcterms:W3CDTF">2021-03-14T04:11:21Z</dcterms:created>
  <dcterms:modified xsi:type="dcterms:W3CDTF">2021-03-15T00:40:03Z</dcterms:modified>
</cp:coreProperties>
</file>